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56" r:id="rId2"/>
    <p:sldId id="257" r:id="rId3"/>
    <p:sldId id="258" r:id="rId4"/>
    <p:sldId id="259" r:id="rId5"/>
    <p:sldId id="260" r:id="rId6"/>
    <p:sldId id="264" r:id="rId7"/>
    <p:sldId id="262" r:id="rId8"/>
    <p:sldId id="265" r:id="rId9"/>
    <p:sldId id="261" r:id="rId10"/>
    <p:sldId id="263"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660066"/>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B7B3C5-4499-48D5-B12D-FFB1BCBACAFE}" type="datetimeFigureOut">
              <a:rPr lang="en-US" smtClean="0"/>
              <a:pPr/>
              <a:t>8/24/2009</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736720-3995-4A4A-92A5-D04426968717}" type="slidenum">
              <a:rPr lang="en-MY" smtClean="0"/>
              <a:pPr/>
              <a:t>‹#›</a:t>
            </a:fld>
            <a:endParaRPr lang="en-MY"/>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CC736720-3995-4A4A-92A5-D04426968717}" type="slidenum">
              <a:rPr lang="en-MY" smtClean="0"/>
              <a:pPr/>
              <a:t>1</a:t>
            </a:fld>
            <a:endParaRPr lang="en-MY"/>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CC736720-3995-4A4A-92A5-D04426968717}" type="slidenum">
              <a:rPr lang="en-MY" smtClean="0"/>
              <a:pPr/>
              <a:t>10</a:t>
            </a:fld>
            <a:endParaRPr lang="en-MY"/>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CC736720-3995-4A4A-92A5-D04426968717}" type="slidenum">
              <a:rPr lang="en-MY" smtClean="0"/>
              <a:pPr/>
              <a:t>11</a:t>
            </a:fld>
            <a:endParaRPr lang="en-MY"/>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CC736720-3995-4A4A-92A5-D04426968717}" type="slidenum">
              <a:rPr lang="en-MY" smtClean="0"/>
              <a:pPr/>
              <a:t>12</a:t>
            </a:fld>
            <a:endParaRPr lang="en-MY"/>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CC736720-3995-4A4A-92A5-D04426968717}" type="slidenum">
              <a:rPr lang="en-MY" smtClean="0"/>
              <a:pPr/>
              <a:t>13</a:t>
            </a:fld>
            <a:endParaRPr lang="en-MY"/>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CC736720-3995-4A4A-92A5-D04426968717}" type="slidenum">
              <a:rPr lang="en-MY" smtClean="0"/>
              <a:pPr/>
              <a:t>2</a:t>
            </a:fld>
            <a:endParaRPr lang="en-MY"/>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CC736720-3995-4A4A-92A5-D04426968717}" type="slidenum">
              <a:rPr lang="en-MY" smtClean="0"/>
              <a:pPr/>
              <a:t>3</a:t>
            </a:fld>
            <a:endParaRPr lang="en-MY"/>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CC736720-3995-4A4A-92A5-D04426968717}" type="slidenum">
              <a:rPr lang="en-MY" smtClean="0"/>
              <a:pPr/>
              <a:t>4</a:t>
            </a:fld>
            <a:endParaRPr lang="en-MY"/>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CC736720-3995-4A4A-92A5-D04426968717}" type="slidenum">
              <a:rPr lang="en-MY" smtClean="0"/>
              <a:pPr/>
              <a:t>5</a:t>
            </a:fld>
            <a:endParaRPr lang="en-MY"/>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CC736720-3995-4A4A-92A5-D04426968717}" type="slidenum">
              <a:rPr lang="en-MY" smtClean="0"/>
              <a:pPr/>
              <a:t>6</a:t>
            </a:fld>
            <a:endParaRPr lang="en-MY"/>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CC736720-3995-4A4A-92A5-D04426968717}" type="slidenum">
              <a:rPr lang="en-MY" smtClean="0"/>
              <a:pPr/>
              <a:t>7</a:t>
            </a:fld>
            <a:endParaRPr lang="en-MY"/>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CC736720-3995-4A4A-92A5-D04426968717}" type="slidenum">
              <a:rPr lang="en-MY" smtClean="0"/>
              <a:pPr/>
              <a:t>8</a:t>
            </a:fld>
            <a:endParaRPr lang="en-MY"/>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CC736720-3995-4A4A-92A5-D04426968717}" type="slidenum">
              <a:rPr lang="en-MY" smtClean="0"/>
              <a:pPr/>
              <a:t>9</a:t>
            </a:fld>
            <a:endParaRPr lang="en-M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359F1C57-97B0-4610-B635-4E8A1924228A}" type="datetimeFigureOut">
              <a:rPr lang="en-US" smtClean="0"/>
              <a:pPr/>
              <a:t>8/24/2009</a:t>
            </a:fld>
            <a:endParaRPr lang="en-MY"/>
          </a:p>
        </p:txBody>
      </p:sp>
      <p:sp>
        <p:nvSpPr>
          <p:cNvPr id="2" name="Footer Placeholder 1"/>
          <p:cNvSpPr>
            <a:spLocks noGrp="1"/>
          </p:cNvSpPr>
          <p:nvPr>
            <p:ph type="ftr" sz="quarter" idx="11"/>
          </p:nvPr>
        </p:nvSpPr>
        <p:spPr/>
        <p:txBody>
          <a:bodyPr/>
          <a:lstStyle/>
          <a:p>
            <a:endParaRPr lang="en-MY"/>
          </a:p>
        </p:txBody>
      </p:sp>
      <p:sp>
        <p:nvSpPr>
          <p:cNvPr id="15" name="Slide Number Placeholder 14"/>
          <p:cNvSpPr>
            <a:spLocks noGrp="1"/>
          </p:cNvSpPr>
          <p:nvPr>
            <p:ph type="sldNum" sz="quarter" idx="12"/>
          </p:nvPr>
        </p:nvSpPr>
        <p:spPr>
          <a:xfrm>
            <a:off x="8229600" y="6473952"/>
            <a:ext cx="758952" cy="246888"/>
          </a:xfrm>
        </p:spPr>
        <p:txBody>
          <a:bodyPr/>
          <a:lstStyle/>
          <a:p>
            <a:fld id="{553933C2-FCC5-458F-B516-94A7AF7B093A}" type="slidenum">
              <a:rPr lang="en-MY" smtClean="0"/>
              <a:pPr/>
              <a:t>‹#›</a:t>
            </a:fld>
            <a:endParaRPr lang="en-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9F1C57-97B0-4610-B635-4E8A1924228A}" type="datetimeFigureOut">
              <a:rPr lang="en-US" smtClean="0"/>
              <a:pPr/>
              <a:t>8/24/2009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53933C2-FCC5-458F-B516-94A7AF7B093A}" type="slidenum">
              <a:rPr lang="en-MY" smtClean="0"/>
              <a:pPr/>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9F1C57-97B0-4610-B635-4E8A1924228A}" type="datetimeFigureOut">
              <a:rPr lang="en-US" smtClean="0"/>
              <a:pPr/>
              <a:t>8/24/2009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53933C2-FCC5-458F-B516-94A7AF7B093A}" type="slidenum">
              <a:rPr lang="en-MY" smtClean="0"/>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59F1C57-97B0-4610-B635-4E8A1924228A}" type="datetimeFigureOut">
              <a:rPr lang="en-US" smtClean="0"/>
              <a:pPr/>
              <a:t>8/24/2009</a:t>
            </a:fld>
            <a:endParaRPr lang="en-MY"/>
          </a:p>
        </p:txBody>
      </p:sp>
      <p:sp>
        <p:nvSpPr>
          <p:cNvPr id="19" name="Footer Placeholder 18"/>
          <p:cNvSpPr>
            <a:spLocks noGrp="1"/>
          </p:cNvSpPr>
          <p:nvPr>
            <p:ph type="ftr" sz="quarter" idx="11"/>
          </p:nvPr>
        </p:nvSpPr>
        <p:spPr>
          <a:xfrm>
            <a:off x="3581400" y="76200"/>
            <a:ext cx="2895600" cy="288925"/>
          </a:xfrm>
        </p:spPr>
        <p:txBody>
          <a:bodyPr/>
          <a:lstStyle/>
          <a:p>
            <a:endParaRPr lang="en-MY"/>
          </a:p>
        </p:txBody>
      </p:sp>
      <p:sp>
        <p:nvSpPr>
          <p:cNvPr id="16" name="Slide Number Placeholder 15"/>
          <p:cNvSpPr>
            <a:spLocks noGrp="1"/>
          </p:cNvSpPr>
          <p:nvPr>
            <p:ph type="sldNum" sz="quarter" idx="12"/>
          </p:nvPr>
        </p:nvSpPr>
        <p:spPr>
          <a:xfrm>
            <a:off x="8229600" y="6473952"/>
            <a:ext cx="758952" cy="246888"/>
          </a:xfrm>
        </p:spPr>
        <p:txBody>
          <a:bodyPr/>
          <a:lstStyle/>
          <a:p>
            <a:fld id="{553933C2-FCC5-458F-B516-94A7AF7B093A}" type="slidenum">
              <a:rPr lang="en-MY" smtClean="0"/>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359F1C57-97B0-4610-B635-4E8A1924228A}" type="datetimeFigureOut">
              <a:rPr lang="en-US" smtClean="0"/>
              <a:pPr/>
              <a:t>8/24/2009</a:t>
            </a:fld>
            <a:endParaRPr lang="en-MY"/>
          </a:p>
        </p:txBody>
      </p:sp>
      <p:sp>
        <p:nvSpPr>
          <p:cNvPr id="11" name="Footer Placeholder 10"/>
          <p:cNvSpPr>
            <a:spLocks noGrp="1"/>
          </p:cNvSpPr>
          <p:nvPr>
            <p:ph type="ftr" sz="quarter" idx="11"/>
          </p:nvPr>
        </p:nvSpPr>
        <p:spPr/>
        <p:txBody>
          <a:bodyPr/>
          <a:lstStyle/>
          <a:p>
            <a:endParaRPr lang="en-MY"/>
          </a:p>
        </p:txBody>
      </p:sp>
      <p:sp>
        <p:nvSpPr>
          <p:cNvPr id="16" name="Slide Number Placeholder 15"/>
          <p:cNvSpPr>
            <a:spLocks noGrp="1"/>
          </p:cNvSpPr>
          <p:nvPr>
            <p:ph type="sldNum" sz="quarter" idx="12"/>
          </p:nvPr>
        </p:nvSpPr>
        <p:spPr/>
        <p:txBody>
          <a:bodyPr/>
          <a:lstStyle/>
          <a:p>
            <a:fld id="{553933C2-FCC5-458F-B516-94A7AF7B093A}" type="slidenum">
              <a:rPr lang="en-MY" smtClean="0"/>
              <a:pPr/>
              <a:t>‹#›</a:t>
            </a:fld>
            <a:endParaRPr lang="en-MY"/>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359F1C57-97B0-4610-B635-4E8A1924228A}" type="datetimeFigureOut">
              <a:rPr lang="en-US" smtClean="0"/>
              <a:pPr/>
              <a:t>8/24/2009</a:t>
            </a:fld>
            <a:endParaRPr lang="en-MY"/>
          </a:p>
        </p:txBody>
      </p:sp>
      <p:sp>
        <p:nvSpPr>
          <p:cNvPr id="10" name="Footer Placeholder 9"/>
          <p:cNvSpPr>
            <a:spLocks noGrp="1"/>
          </p:cNvSpPr>
          <p:nvPr>
            <p:ph type="ftr" sz="quarter" idx="11"/>
          </p:nvPr>
        </p:nvSpPr>
        <p:spPr/>
        <p:txBody>
          <a:bodyPr/>
          <a:lstStyle/>
          <a:p>
            <a:endParaRPr lang="en-MY"/>
          </a:p>
        </p:txBody>
      </p:sp>
      <p:sp>
        <p:nvSpPr>
          <p:cNvPr id="31" name="Slide Number Placeholder 30"/>
          <p:cNvSpPr>
            <a:spLocks noGrp="1"/>
          </p:cNvSpPr>
          <p:nvPr>
            <p:ph type="sldNum" sz="quarter" idx="12"/>
          </p:nvPr>
        </p:nvSpPr>
        <p:spPr/>
        <p:txBody>
          <a:bodyPr/>
          <a:lstStyle/>
          <a:p>
            <a:fld id="{553933C2-FCC5-458F-B516-94A7AF7B093A}" type="slidenum">
              <a:rPr lang="en-MY" smtClean="0"/>
              <a:pPr/>
              <a:t>‹#›</a:t>
            </a:fld>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359F1C57-97B0-4610-B635-4E8A1924228A}" type="datetimeFigureOut">
              <a:rPr lang="en-US" smtClean="0"/>
              <a:pPr/>
              <a:t>8/24/2009</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a:xfrm>
            <a:off x="8229600" y="6477000"/>
            <a:ext cx="762000" cy="246888"/>
          </a:xfrm>
        </p:spPr>
        <p:txBody>
          <a:bodyPr/>
          <a:lstStyle/>
          <a:p>
            <a:fld id="{553933C2-FCC5-458F-B516-94A7AF7B093A}" type="slidenum">
              <a:rPr lang="en-MY" smtClean="0"/>
              <a:pPr/>
              <a:t>‹#›</a:t>
            </a:fld>
            <a:endParaRPr lang="en-MY"/>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59F1C57-97B0-4610-B635-4E8A1924228A}" type="datetimeFigureOut">
              <a:rPr lang="en-US" smtClean="0"/>
              <a:pPr/>
              <a:t>8/24/2009</a:t>
            </a:fld>
            <a:endParaRPr lang="en-MY"/>
          </a:p>
        </p:txBody>
      </p:sp>
      <p:sp>
        <p:nvSpPr>
          <p:cNvPr id="21" name="Footer Placeholder 20"/>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53933C2-FCC5-458F-B516-94A7AF7B093A}" type="slidenum">
              <a:rPr lang="en-MY" smtClean="0"/>
              <a:pPr/>
              <a:t>‹#›</a:t>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59F1C57-97B0-4610-B635-4E8A1924228A}" type="datetimeFigureOut">
              <a:rPr lang="en-US" smtClean="0"/>
              <a:pPr/>
              <a:t>8/24/2009</a:t>
            </a:fld>
            <a:endParaRPr lang="en-MY"/>
          </a:p>
        </p:txBody>
      </p:sp>
      <p:sp>
        <p:nvSpPr>
          <p:cNvPr id="24" name="Footer Placeholder 23"/>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553933C2-FCC5-458F-B516-94A7AF7B093A}" type="slidenum">
              <a:rPr lang="en-MY" smtClean="0"/>
              <a:pPr/>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59F1C57-97B0-4610-B635-4E8A1924228A}" type="datetimeFigureOut">
              <a:rPr lang="en-US" smtClean="0"/>
              <a:pPr/>
              <a:t>8/24/2009</a:t>
            </a:fld>
            <a:endParaRPr lang="en-MY"/>
          </a:p>
        </p:txBody>
      </p:sp>
      <p:sp>
        <p:nvSpPr>
          <p:cNvPr id="29" name="Footer Placeholder 28"/>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553933C2-FCC5-458F-B516-94A7AF7B093A}" type="slidenum">
              <a:rPr lang="en-MY" smtClean="0"/>
              <a:pPr/>
              <a:t>‹#›</a:t>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359F1C57-97B0-4610-B635-4E8A1924228A}" type="datetimeFigureOut">
              <a:rPr lang="en-US" smtClean="0"/>
              <a:pPr/>
              <a:t>8/24/2009</a:t>
            </a:fld>
            <a:endParaRPr lang="en-MY"/>
          </a:p>
        </p:txBody>
      </p:sp>
      <p:sp>
        <p:nvSpPr>
          <p:cNvPr id="5" name="Footer Placeholder 4"/>
          <p:cNvSpPr>
            <a:spLocks noGrp="1"/>
          </p:cNvSpPr>
          <p:nvPr>
            <p:ph type="ftr" sz="quarter" idx="11"/>
          </p:nvPr>
        </p:nvSpPr>
        <p:spPr/>
        <p:txBody>
          <a:bodyPr/>
          <a:lstStyle/>
          <a:p>
            <a:endParaRPr lang="en-MY"/>
          </a:p>
        </p:txBody>
      </p:sp>
      <p:sp>
        <p:nvSpPr>
          <p:cNvPr id="31" name="Slide Number Placeholder 30"/>
          <p:cNvSpPr>
            <a:spLocks noGrp="1"/>
          </p:cNvSpPr>
          <p:nvPr>
            <p:ph type="sldNum" sz="quarter" idx="12"/>
          </p:nvPr>
        </p:nvSpPr>
        <p:spPr/>
        <p:txBody>
          <a:bodyPr/>
          <a:lstStyle/>
          <a:p>
            <a:fld id="{553933C2-FCC5-458F-B516-94A7AF7B093A}" type="slidenum">
              <a:rPr lang="en-MY" smtClean="0"/>
              <a:pPr/>
              <a:t>‹#›</a:t>
            </a:fld>
            <a:endParaRPr lang="en-MY"/>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59F1C57-97B0-4610-B635-4E8A1924228A}" type="datetimeFigureOut">
              <a:rPr lang="en-US" smtClean="0"/>
              <a:pPr/>
              <a:t>8/24/2009</a:t>
            </a:fld>
            <a:endParaRPr lang="en-MY"/>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MY"/>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53933C2-FCC5-458F-B516-94A7AF7B093A}" type="slidenum">
              <a:rPr lang="en-MY" smtClean="0"/>
              <a:pPr/>
              <a:t>‹#›</a:t>
            </a:fld>
            <a:endParaRPr lang="en-MY"/>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b="1" dirty="0" smtClean="0">
                <a:solidFill>
                  <a:srgbClr val="000066"/>
                </a:solidFill>
                <a:latin typeface="FrankRuehl" pitchFamily="34" charset="-79"/>
                <a:cs typeface="FrankRuehl" pitchFamily="34" charset="-79"/>
              </a:rPr>
              <a:t>PROJECT 4B </a:t>
            </a:r>
            <a:br>
              <a:rPr lang="en-US" b="1" dirty="0" smtClean="0">
                <a:solidFill>
                  <a:srgbClr val="000066"/>
                </a:solidFill>
                <a:latin typeface="FrankRuehl" pitchFamily="34" charset="-79"/>
                <a:cs typeface="FrankRuehl" pitchFamily="34" charset="-79"/>
              </a:rPr>
            </a:br>
            <a:r>
              <a:rPr lang="en-US" b="1" dirty="0" smtClean="0">
                <a:solidFill>
                  <a:srgbClr val="000066"/>
                </a:solidFill>
                <a:latin typeface="FrankRuehl" pitchFamily="34" charset="-79"/>
                <a:cs typeface="FrankRuehl" pitchFamily="34" charset="-79"/>
              </a:rPr>
              <a:t>spaces of historic GEORGE TOWN </a:t>
            </a:r>
            <a:endParaRPr lang="en-MY" b="1" dirty="0">
              <a:solidFill>
                <a:srgbClr val="000066"/>
              </a:solidFill>
              <a:latin typeface="FrankRuehl" pitchFamily="34" charset="-79"/>
              <a:cs typeface="FrankRuehl" pitchFamily="34"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01160 (2).JPG"/>
          <p:cNvPicPr>
            <a:picLocks noChangeAspect="1"/>
          </p:cNvPicPr>
          <p:nvPr/>
        </p:nvPicPr>
        <p:blipFill>
          <a:blip r:embed="rId3"/>
          <a:stretch>
            <a:fillRect/>
          </a:stretch>
        </p:blipFill>
        <p:spPr>
          <a:xfrm>
            <a:off x="142844" y="214290"/>
            <a:ext cx="2643206" cy="3524275"/>
          </a:xfrm>
          <a:prstGeom prst="rect">
            <a:avLst/>
          </a:prstGeom>
          <a:ln w="228600" cap="sq" cmpd="thickThin">
            <a:solidFill>
              <a:srgbClr val="000000"/>
            </a:solidFill>
            <a:prstDash val="solid"/>
            <a:miter lim="800000"/>
          </a:ln>
          <a:effectLst>
            <a:innerShdw blurRad="76200">
              <a:srgbClr val="000000"/>
            </a:innerShdw>
          </a:effectLst>
        </p:spPr>
      </p:pic>
      <p:sp>
        <p:nvSpPr>
          <p:cNvPr id="4" name="TextBox 3"/>
          <p:cNvSpPr txBox="1"/>
          <p:nvPr/>
        </p:nvSpPr>
        <p:spPr>
          <a:xfrm>
            <a:off x="357158" y="3929066"/>
            <a:ext cx="4572032" cy="3416320"/>
          </a:xfrm>
          <a:prstGeom prst="rect">
            <a:avLst/>
          </a:prstGeom>
          <a:noFill/>
        </p:spPr>
        <p:txBody>
          <a:bodyPr wrap="square" rtlCol="0">
            <a:spAutoFit/>
          </a:bodyPr>
          <a:lstStyle/>
          <a:p>
            <a:r>
              <a:rPr lang="en-US" dirty="0" err="1" smtClean="0">
                <a:latin typeface="Baskerville Old Face" pitchFamily="18" charset="0"/>
              </a:rPr>
              <a:t>Mahamariamman</a:t>
            </a:r>
            <a:r>
              <a:rPr lang="en-US" dirty="0" smtClean="0">
                <a:latin typeface="Baskerville Old Face" pitchFamily="18" charset="0"/>
              </a:rPr>
              <a:t> Temple</a:t>
            </a:r>
          </a:p>
          <a:p>
            <a:pPr>
              <a:buFont typeface="Arial" pitchFamily="34" charset="0"/>
              <a:buChar char="•"/>
            </a:pPr>
            <a:r>
              <a:rPr lang="en-US" dirty="0" smtClean="0">
                <a:latin typeface="Baskerville Old Face" pitchFamily="18" charset="0"/>
              </a:rPr>
              <a:t>This temple was founded in 1833</a:t>
            </a:r>
          </a:p>
          <a:p>
            <a:pPr>
              <a:buFont typeface="Arial" pitchFamily="34" charset="0"/>
              <a:buChar char="•"/>
            </a:pPr>
            <a:r>
              <a:rPr lang="en-US" dirty="0" smtClean="0">
                <a:latin typeface="Baskerville Old Face" pitchFamily="18" charset="0"/>
              </a:rPr>
              <a:t>It is renovated and </a:t>
            </a:r>
            <a:r>
              <a:rPr lang="en-US" dirty="0" err="1" smtClean="0">
                <a:latin typeface="Baskerville Old Face" pitchFamily="18" charset="0"/>
              </a:rPr>
              <a:t>consecuted</a:t>
            </a:r>
            <a:r>
              <a:rPr lang="en-US" dirty="0" smtClean="0">
                <a:latin typeface="Baskerville Old Face" pitchFamily="18" charset="0"/>
              </a:rPr>
              <a:t> on 14 December 1870</a:t>
            </a:r>
          </a:p>
          <a:p>
            <a:pPr>
              <a:buFont typeface="Arial" pitchFamily="34" charset="0"/>
              <a:buChar char="•"/>
            </a:pPr>
            <a:r>
              <a:rPr lang="en-US" dirty="0" smtClean="0">
                <a:latin typeface="Baskerville Old Face" pitchFamily="18" charset="0"/>
              </a:rPr>
              <a:t>Previous </a:t>
            </a:r>
            <a:r>
              <a:rPr lang="en-US" dirty="0" err="1" smtClean="0">
                <a:latin typeface="Baskerville Old Face" pitchFamily="18" charset="0"/>
              </a:rPr>
              <a:t>consecretions</a:t>
            </a:r>
            <a:r>
              <a:rPr lang="en-US" dirty="0" smtClean="0">
                <a:latin typeface="Baskerville Old Face" pitchFamily="18" charset="0"/>
              </a:rPr>
              <a:t> are on 1933, 1958 and the latest is 3</a:t>
            </a:r>
            <a:r>
              <a:rPr lang="en-US" baseline="30000" dirty="0" smtClean="0">
                <a:latin typeface="Baskerville Old Face" pitchFamily="18" charset="0"/>
              </a:rPr>
              <a:t>rd</a:t>
            </a:r>
            <a:r>
              <a:rPr lang="en-US" dirty="0" smtClean="0">
                <a:latin typeface="Baskerville Old Face" pitchFamily="18" charset="0"/>
              </a:rPr>
              <a:t> September 1998</a:t>
            </a:r>
          </a:p>
          <a:p>
            <a:pPr>
              <a:buFont typeface="Arial" pitchFamily="34" charset="0"/>
              <a:buChar char="•"/>
            </a:pPr>
            <a:r>
              <a:rPr lang="en-US" dirty="0" smtClean="0">
                <a:latin typeface="Baskerville Old Face" pitchFamily="18" charset="0"/>
              </a:rPr>
              <a:t>The approximate size of this temple is 1800 square meter</a:t>
            </a:r>
          </a:p>
          <a:p>
            <a:pPr>
              <a:buFont typeface="Arial" pitchFamily="34" charset="0"/>
              <a:buChar char="•"/>
            </a:pPr>
            <a:r>
              <a:rPr lang="en-US" dirty="0" smtClean="0">
                <a:latin typeface="Baskerville Old Face" pitchFamily="18" charset="0"/>
              </a:rPr>
              <a:t>The functions of this temple are for praying, cheering, Festival and marriage celebration</a:t>
            </a:r>
          </a:p>
          <a:p>
            <a:pPr>
              <a:buFont typeface="Arial" pitchFamily="34" charset="0"/>
              <a:buChar char="•"/>
            </a:pPr>
            <a:endParaRPr lang="en-US" dirty="0" smtClean="0"/>
          </a:p>
          <a:p>
            <a:pPr>
              <a:buFont typeface="Arial" pitchFamily="34" charset="0"/>
              <a:buChar char="•"/>
            </a:pPr>
            <a:endParaRPr lang="en-MY" dirty="0"/>
          </a:p>
        </p:txBody>
      </p:sp>
      <p:pic>
        <p:nvPicPr>
          <p:cNvPr id="5" name="Picture 4" descr="DSC01159.JPG"/>
          <p:cNvPicPr>
            <a:picLocks noChangeAspect="1"/>
          </p:cNvPicPr>
          <p:nvPr/>
        </p:nvPicPr>
        <p:blipFill>
          <a:blip r:embed="rId4"/>
          <a:stretch>
            <a:fillRect/>
          </a:stretch>
        </p:blipFill>
        <p:spPr>
          <a:xfrm>
            <a:off x="5286380" y="3071810"/>
            <a:ext cx="3619525" cy="2714644"/>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descr="DSC01161.JPG"/>
          <p:cNvPicPr>
            <a:picLocks noChangeAspect="1"/>
          </p:cNvPicPr>
          <p:nvPr/>
        </p:nvPicPr>
        <p:blipFill>
          <a:blip r:embed="rId5"/>
          <a:stretch>
            <a:fillRect/>
          </a:stretch>
        </p:blipFill>
        <p:spPr>
          <a:xfrm>
            <a:off x="3357554" y="357166"/>
            <a:ext cx="3929090" cy="294681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01163.JPG"/>
          <p:cNvPicPr>
            <a:picLocks noChangeAspect="1"/>
          </p:cNvPicPr>
          <p:nvPr/>
        </p:nvPicPr>
        <p:blipFill>
          <a:blip r:embed="rId3"/>
          <a:stretch>
            <a:fillRect/>
          </a:stretch>
        </p:blipFill>
        <p:spPr>
          <a:xfrm>
            <a:off x="4786314" y="357166"/>
            <a:ext cx="4063999" cy="3048000"/>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2" descr="DSC02952.JPG"/>
          <p:cNvPicPr>
            <a:picLocks noChangeAspect="1"/>
          </p:cNvPicPr>
          <p:nvPr/>
        </p:nvPicPr>
        <p:blipFill>
          <a:blip r:embed="rId4"/>
          <a:stretch>
            <a:fillRect/>
          </a:stretch>
        </p:blipFill>
        <p:spPr>
          <a:xfrm>
            <a:off x="357158" y="2357430"/>
            <a:ext cx="3905277" cy="2928958"/>
          </a:xfrm>
          <a:prstGeom prst="rect">
            <a:avLst/>
          </a:prstGeom>
          <a:ln w="228600" cap="sq" cmpd="thickThin">
            <a:solidFill>
              <a:srgbClr val="000000"/>
            </a:solidFill>
            <a:prstDash val="solid"/>
            <a:miter lim="800000"/>
          </a:ln>
          <a:effectLst>
            <a:innerShdw blurRad="76200">
              <a:srgbClr val="000000"/>
            </a:innerShdw>
          </a:effectLst>
        </p:spPr>
      </p:pic>
      <p:sp>
        <p:nvSpPr>
          <p:cNvPr id="4" name="TextBox 3"/>
          <p:cNvSpPr txBox="1"/>
          <p:nvPr/>
        </p:nvSpPr>
        <p:spPr>
          <a:xfrm>
            <a:off x="4786314" y="4214818"/>
            <a:ext cx="4071966" cy="923330"/>
          </a:xfrm>
          <a:prstGeom prst="rect">
            <a:avLst/>
          </a:prstGeom>
          <a:noFill/>
        </p:spPr>
        <p:txBody>
          <a:bodyPr wrap="square" rtlCol="0">
            <a:spAutoFit/>
          </a:bodyPr>
          <a:lstStyle/>
          <a:p>
            <a:r>
              <a:rPr lang="en-US" dirty="0" smtClean="0">
                <a:latin typeface="Baskerville Old Face" pitchFamily="18" charset="0"/>
              </a:rPr>
              <a:t>The festival </a:t>
            </a:r>
            <a:r>
              <a:rPr lang="en-US" dirty="0" smtClean="0">
                <a:latin typeface="Baskerville Old Face" pitchFamily="18" charset="0"/>
              </a:rPr>
              <a:t>celebrates </a:t>
            </a:r>
            <a:r>
              <a:rPr lang="en-US" dirty="0" smtClean="0">
                <a:latin typeface="Baskerville Old Face" pitchFamily="18" charset="0"/>
              </a:rPr>
              <a:t>in this temple includes the two weeks </a:t>
            </a:r>
            <a:r>
              <a:rPr lang="en-US" dirty="0" err="1" smtClean="0">
                <a:latin typeface="Baskerville Old Face" pitchFamily="18" charset="0"/>
              </a:rPr>
              <a:t>Navaratari</a:t>
            </a:r>
            <a:r>
              <a:rPr lang="en-US" dirty="0" smtClean="0">
                <a:latin typeface="Baskerville Old Face" pitchFamily="18" charset="0"/>
              </a:rPr>
              <a:t> which is an important festival for the Hindu.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01150.JPG"/>
          <p:cNvPicPr>
            <a:picLocks noChangeAspect="1"/>
          </p:cNvPicPr>
          <p:nvPr/>
        </p:nvPicPr>
        <p:blipFill>
          <a:blip r:embed="rId3"/>
          <a:stretch>
            <a:fillRect/>
          </a:stretch>
        </p:blipFill>
        <p:spPr>
          <a:xfrm>
            <a:off x="214282" y="214290"/>
            <a:ext cx="3873499" cy="2905124"/>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2" descr="SDC10182.JPG"/>
          <p:cNvPicPr>
            <a:picLocks noChangeAspect="1"/>
          </p:cNvPicPr>
          <p:nvPr/>
        </p:nvPicPr>
        <p:blipFill>
          <a:blip r:embed="rId4" cstate="print"/>
          <a:stretch>
            <a:fillRect/>
          </a:stretch>
        </p:blipFill>
        <p:spPr>
          <a:xfrm>
            <a:off x="4500562" y="3429000"/>
            <a:ext cx="3905245" cy="2928934"/>
          </a:xfrm>
          <a:prstGeom prst="rect">
            <a:avLst/>
          </a:prstGeom>
          <a:ln w="228600" cap="sq" cmpd="thickThin">
            <a:solidFill>
              <a:srgbClr val="000000"/>
            </a:solidFill>
            <a:prstDash val="solid"/>
            <a:miter lim="800000"/>
          </a:ln>
          <a:effectLst>
            <a:innerShdw blurRad="76200">
              <a:srgbClr val="000000"/>
            </a:innerShdw>
          </a:effectLst>
        </p:spPr>
      </p:pic>
      <p:sp>
        <p:nvSpPr>
          <p:cNvPr id="4" name="TextBox 3"/>
          <p:cNvSpPr txBox="1"/>
          <p:nvPr/>
        </p:nvSpPr>
        <p:spPr>
          <a:xfrm>
            <a:off x="857224" y="4214818"/>
            <a:ext cx="2571768" cy="1200329"/>
          </a:xfrm>
          <a:prstGeom prst="rect">
            <a:avLst/>
          </a:prstGeom>
          <a:noFill/>
        </p:spPr>
        <p:txBody>
          <a:bodyPr wrap="square" rtlCol="0">
            <a:spAutoFit/>
          </a:bodyPr>
          <a:lstStyle/>
          <a:p>
            <a:r>
              <a:rPr lang="en-US" dirty="0" smtClean="0">
                <a:latin typeface="Baskerville Old Face" pitchFamily="18" charset="0"/>
              </a:rPr>
              <a:t>The festive artwork in front of the temple is one of the main tourist attractions</a:t>
            </a:r>
            <a:r>
              <a:rPr lang="en-US" dirty="0" smtClean="0"/>
              <a:t>.</a:t>
            </a:r>
            <a:endParaRPr lang="en-MY"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3042" y="1142984"/>
            <a:ext cx="5929354" cy="1477328"/>
          </a:xfrm>
          <a:prstGeom prst="rect">
            <a:avLst/>
          </a:prstGeom>
          <a:noFill/>
        </p:spPr>
        <p:txBody>
          <a:bodyPr wrap="square" rtlCol="0">
            <a:spAutoFit/>
          </a:bodyPr>
          <a:lstStyle/>
          <a:p>
            <a:r>
              <a:rPr lang="en-US" dirty="0" smtClean="0">
                <a:latin typeface="Baskerville Old Face" pitchFamily="18" charset="0"/>
              </a:rPr>
              <a:t>After a one day trip in Georgetown, we learned a lot from the heritages and the residents nearby. The intricate design of heritages were built long ago without the advent of cutting edge technology which made us admired their intelligence. We hope that these heritages will persevere until the future</a:t>
            </a:r>
            <a:r>
              <a:rPr lang="en-US" dirty="0" smtClean="0"/>
              <a:t>.</a:t>
            </a:r>
            <a:endParaRPr lang="en-MY" dirty="0"/>
          </a:p>
        </p:txBody>
      </p:sp>
      <p:sp>
        <p:nvSpPr>
          <p:cNvPr id="4" name="Rectangle 3"/>
          <p:cNvSpPr/>
          <p:nvPr/>
        </p:nvSpPr>
        <p:spPr>
          <a:xfrm>
            <a:off x="2428860" y="3571876"/>
            <a:ext cx="4328429" cy="144655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Edwardian Script ITC" pitchFamily="66" charset="0"/>
              </a:rPr>
              <a:t>-The End-</a:t>
            </a:r>
            <a:endParaRPr lang="en-US" sz="8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Edwardian Script ITC"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00" y="1000108"/>
            <a:ext cx="7429552" cy="5355312"/>
          </a:xfrm>
          <a:prstGeom prst="rect">
            <a:avLst/>
          </a:prstGeom>
          <a:noFill/>
        </p:spPr>
        <p:txBody>
          <a:bodyPr wrap="square" rtlCol="0">
            <a:spAutoFit/>
          </a:bodyPr>
          <a:lstStyle/>
          <a:p>
            <a:pPr algn="ctr"/>
            <a:r>
              <a:rPr lang="en-US" sz="5400" b="1" dirty="0" smtClean="0">
                <a:solidFill>
                  <a:srgbClr val="002060"/>
                </a:solidFill>
                <a:latin typeface="La Bamba LET" pitchFamily="2" charset="0"/>
                <a:cs typeface="FrankRuehl" pitchFamily="34" charset="-79"/>
              </a:rPr>
              <a:t>Group members</a:t>
            </a:r>
            <a:r>
              <a:rPr lang="en-US" sz="4800" b="1" dirty="0" smtClean="0">
                <a:solidFill>
                  <a:srgbClr val="002060"/>
                </a:solidFill>
                <a:latin typeface="FrankRuehl" pitchFamily="34" charset="-79"/>
                <a:cs typeface="FrankRuehl" pitchFamily="34" charset="-79"/>
              </a:rPr>
              <a:t>: </a:t>
            </a:r>
          </a:p>
          <a:p>
            <a:endParaRPr lang="en-US" dirty="0"/>
          </a:p>
          <a:p>
            <a:pPr>
              <a:buFontTx/>
              <a:buChar char="-"/>
            </a:pPr>
            <a:r>
              <a:rPr lang="en-US" sz="2800" dirty="0" smtClean="0">
                <a:solidFill>
                  <a:srgbClr val="002060"/>
                </a:solidFill>
                <a:effectLst>
                  <a:outerShdw blurRad="38100" dist="38100" dir="2700000" algn="tl">
                    <a:srgbClr val="000000">
                      <a:alpha val="43137"/>
                    </a:srgbClr>
                  </a:outerShdw>
                </a:effectLst>
                <a:latin typeface="FrankRuehl" pitchFamily="34" charset="-79"/>
                <a:cs typeface="FrankRuehl" pitchFamily="34" charset="-79"/>
              </a:rPr>
              <a:t> </a:t>
            </a:r>
            <a:r>
              <a:rPr lang="en-US" sz="2800" dirty="0" err="1" smtClean="0">
                <a:solidFill>
                  <a:srgbClr val="002060"/>
                </a:solidFill>
                <a:effectLst>
                  <a:outerShdw blurRad="38100" dist="38100" dir="2700000" algn="tl">
                    <a:srgbClr val="000000">
                      <a:alpha val="43137"/>
                    </a:srgbClr>
                  </a:outerShdw>
                </a:effectLst>
                <a:latin typeface="FrankRuehl" pitchFamily="34" charset="-79"/>
                <a:cs typeface="FrankRuehl" pitchFamily="34" charset="-79"/>
              </a:rPr>
              <a:t>Sim</a:t>
            </a:r>
            <a:r>
              <a:rPr lang="en-US" sz="2800" dirty="0" smtClean="0">
                <a:solidFill>
                  <a:srgbClr val="002060"/>
                </a:solidFill>
                <a:effectLst>
                  <a:outerShdw blurRad="38100" dist="38100" dir="2700000" algn="tl">
                    <a:srgbClr val="000000">
                      <a:alpha val="43137"/>
                    </a:srgbClr>
                  </a:outerShdw>
                </a:effectLst>
                <a:latin typeface="FrankRuehl" pitchFamily="34" charset="-79"/>
                <a:cs typeface="FrankRuehl" pitchFamily="34" charset="-79"/>
              </a:rPr>
              <a:t> Dan Zhou   103763</a:t>
            </a:r>
          </a:p>
          <a:p>
            <a:r>
              <a:rPr lang="en-US" sz="2800" dirty="0" smtClean="0">
                <a:solidFill>
                  <a:srgbClr val="002060"/>
                </a:solidFill>
                <a:effectLst>
                  <a:outerShdw blurRad="38100" dist="38100" dir="2700000" algn="tl">
                    <a:srgbClr val="000000">
                      <a:alpha val="43137"/>
                    </a:srgbClr>
                  </a:outerShdw>
                </a:effectLst>
                <a:latin typeface="FrankRuehl" pitchFamily="34" charset="-79"/>
                <a:cs typeface="FrankRuehl" pitchFamily="34" charset="-79"/>
              </a:rPr>
              <a:t> </a:t>
            </a:r>
          </a:p>
          <a:p>
            <a:r>
              <a:rPr lang="en-US" sz="2800" dirty="0" smtClean="0">
                <a:solidFill>
                  <a:srgbClr val="002060"/>
                </a:solidFill>
                <a:effectLst>
                  <a:outerShdw blurRad="38100" dist="38100" dir="2700000" algn="tl">
                    <a:srgbClr val="000000">
                      <a:alpha val="43137"/>
                    </a:srgbClr>
                  </a:outerShdw>
                </a:effectLst>
                <a:latin typeface="FrankRuehl" pitchFamily="34" charset="-79"/>
                <a:cs typeface="FrankRuehl" pitchFamily="34" charset="-79"/>
              </a:rPr>
              <a:t>             - Amelia </a:t>
            </a:r>
            <a:r>
              <a:rPr lang="en-US" sz="2800" dirty="0" err="1" smtClean="0">
                <a:solidFill>
                  <a:srgbClr val="002060"/>
                </a:solidFill>
                <a:effectLst>
                  <a:outerShdw blurRad="38100" dist="38100" dir="2700000" algn="tl">
                    <a:srgbClr val="000000">
                      <a:alpha val="43137"/>
                    </a:srgbClr>
                  </a:outerShdw>
                </a:effectLst>
                <a:latin typeface="FrankRuehl" pitchFamily="34" charset="-79"/>
                <a:cs typeface="FrankRuehl" pitchFamily="34" charset="-79"/>
              </a:rPr>
              <a:t>Liew</a:t>
            </a:r>
            <a:r>
              <a:rPr lang="en-US" sz="2800" dirty="0" smtClean="0">
                <a:solidFill>
                  <a:srgbClr val="002060"/>
                </a:solidFill>
                <a:effectLst>
                  <a:outerShdw blurRad="38100" dist="38100" dir="2700000" algn="tl">
                    <a:srgbClr val="000000">
                      <a:alpha val="43137"/>
                    </a:srgbClr>
                  </a:outerShdw>
                </a:effectLst>
                <a:latin typeface="FrankRuehl" pitchFamily="34" charset="-79"/>
                <a:cs typeface="FrankRuehl" pitchFamily="34" charset="-79"/>
              </a:rPr>
              <a:t> </a:t>
            </a:r>
            <a:r>
              <a:rPr lang="en-US" sz="2800" dirty="0" err="1" smtClean="0">
                <a:solidFill>
                  <a:srgbClr val="002060"/>
                </a:solidFill>
                <a:effectLst>
                  <a:outerShdw blurRad="38100" dist="38100" dir="2700000" algn="tl">
                    <a:srgbClr val="000000">
                      <a:alpha val="43137"/>
                    </a:srgbClr>
                  </a:outerShdw>
                </a:effectLst>
                <a:latin typeface="FrankRuehl" pitchFamily="34" charset="-79"/>
                <a:cs typeface="FrankRuehl" pitchFamily="34" charset="-79"/>
              </a:rPr>
              <a:t>Yenchi</a:t>
            </a:r>
            <a:r>
              <a:rPr lang="en-US" sz="2800" dirty="0" smtClean="0">
                <a:solidFill>
                  <a:srgbClr val="002060"/>
                </a:solidFill>
                <a:effectLst>
                  <a:outerShdw blurRad="38100" dist="38100" dir="2700000" algn="tl">
                    <a:srgbClr val="000000">
                      <a:alpha val="43137"/>
                    </a:srgbClr>
                  </a:outerShdw>
                </a:effectLst>
                <a:latin typeface="FrankRuehl" pitchFamily="34" charset="-79"/>
                <a:cs typeface="FrankRuehl" pitchFamily="34" charset="-79"/>
              </a:rPr>
              <a:t>   103649</a:t>
            </a:r>
          </a:p>
          <a:p>
            <a:endParaRPr lang="en-US" sz="2800" dirty="0" smtClean="0">
              <a:solidFill>
                <a:srgbClr val="002060"/>
              </a:solidFill>
              <a:effectLst>
                <a:outerShdw blurRad="38100" dist="38100" dir="2700000" algn="tl">
                  <a:srgbClr val="000000">
                    <a:alpha val="43137"/>
                  </a:srgbClr>
                </a:outerShdw>
              </a:effectLst>
              <a:latin typeface="FrankRuehl" pitchFamily="34" charset="-79"/>
              <a:cs typeface="FrankRuehl" pitchFamily="34" charset="-79"/>
            </a:endParaRPr>
          </a:p>
          <a:p>
            <a:r>
              <a:rPr lang="en-US" sz="2800" dirty="0">
                <a:solidFill>
                  <a:srgbClr val="002060"/>
                </a:solidFill>
                <a:effectLst>
                  <a:outerShdw blurRad="38100" dist="38100" dir="2700000" algn="tl">
                    <a:srgbClr val="000000">
                      <a:alpha val="43137"/>
                    </a:srgbClr>
                  </a:outerShdw>
                </a:effectLst>
                <a:latin typeface="FrankRuehl" pitchFamily="34" charset="-79"/>
                <a:cs typeface="FrankRuehl" pitchFamily="34" charset="-79"/>
              </a:rPr>
              <a:t> </a:t>
            </a:r>
            <a:r>
              <a:rPr lang="en-US" sz="2800" dirty="0" smtClean="0">
                <a:solidFill>
                  <a:srgbClr val="002060"/>
                </a:solidFill>
                <a:effectLst>
                  <a:outerShdw blurRad="38100" dist="38100" dir="2700000" algn="tl">
                    <a:srgbClr val="000000">
                      <a:alpha val="43137"/>
                    </a:srgbClr>
                  </a:outerShdw>
                </a:effectLst>
                <a:latin typeface="FrankRuehl" pitchFamily="34" charset="-79"/>
                <a:cs typeface="FrankRuehl" pitchFamily="34" charset="-79"/>
              </a:rPr>
              <a:t>                             - Lam </a:t>
            </a:r>
            <a:r>
              <a:rPr lang="en-US" sz="2800" dirty="0" err="1" smtClean="0">
                <a:solidFill>
                  <a:srgbClr val="002060"/>
                </a:solidFill>
                <a:effectLst>
                  <a:outerShdw blurRad="38100" dist="38100" dir="2700000" algn="tl">
                    <a:srgbClr val="000000">
                      <a:alpha val="43137"/>
                    </a:srgbClr>
                  </a:outerShdw>
                </a:effectLst>
                <a:latin typeface="FrankRuehl" pitchFamily="34" charset="-79"/>
                <a:cs typeface="FrankRuehl" pitchFamily="34" charset="-79"/>
              </a:rPr>
              <a:t>Xin</a:t>
            </a:r>
            <a:r>
              <a:rPr lang="en-US" sz="2800" dirty="0" smtClean="0">
                <a:solidFill>
                  <a:srgbClr val="002060"/>
                </a:solidFill>
                <a:effectLst>
                  <a:outerShdw blurRad="38100" dist="38100" dir="2700000" algn="tl">
                    <a:srgbClr val="000000">
                      <a:alpha val="43137"/>
                    </a:srgbClr>
                  </a:outerShdw>
                </a:effectLst>
                <a:latin typeface="FrankRuehl" pitchFamily="34" charset="-79"/>
                <a:cs typeface="FrankRuehl" pitchFamily="34" charset="-79"/>
              </a:rPr>
              <a:t> Yee   103683</a:t>
            </a:r>
          </a:p>
          <a:p>
            <a:endParaRPr lang="en-US" sz="2800" dirty="0" smtClean="0">
              <a:solidFill>
                <a:srgbClr val="002060"/>
              </a:solidFill>
              <a:effectLst>
                <a:outerShdw blurRad="38100" dist="38100" dir="2700000" algn="tl">
                  <a:srgbClr val="000000">
                    <a:alpha val="43137"/>
                  </a:srgbClr>
                </a:outerShdw>
              </a:effectLst>
              <a:latin typeface="FrankRuehl" pitchFamily="34" charset="-79"/>
              <a:cs typeface="FrankRuehl" pitchFamily="34" charset="-79"/>
            </a:endParaRPr>
          </a:p>
          <a:p>
            <a:r>
              <a:rPr lang="en-US" sz="2800" dirty="0">
                <a:solidFill>
                  <a:srgbClr val="002060"/>
                </a:solidFill>
                <a:effectLst>
                  <a:outerShdw blurRad="38100" dist="38100" dir="2700000" algn="tl">
                    <a:srgbClr val="000000">
                      <a:alpha val="43137"/>
                    </a:srgbClr>
                  </a:outerShdw>
                </a:effectLst>
                <a:latin typeface="FrankRuehl" pitchFamily="34" charset="-79"/>
                <a:cs typeface="FrankRuehl" pitchFamily="34" charset="-79"/>
              </a:rPr>
              <a:t> </a:t>
            </a:r>
            <a:r>
              <a:rPr lang="en-US" sz="2800" dirty="0" smtClean="0">
                <a:solidFill>
                  <a:srgbClr val="002060"/>
                </a:solidFill>
                <a:effectLst>
                  <a:outerShdw blurRad="38100" dist="38100" dir="2700000" algn="tl">
                    <a:srgbClr val="000000">
                      <a:alpha val="43137"/>
                    </a:srgbClr>
                  </a:outerShdw>
                </a:effectLst>
                <a:latin typeface="FrankRuehl" pitchFamily="34" charset="-79"/>
                <a:cs typeface="FrankRuehl" pitchFamily="34" charset="-79"/>
              </a:rPr>
              <a:t>                 - Lim Lai </a:t>
            </a:r>
            <a:r>
              <a:rPr lang="en-US" sz="2800" dirty="0" err="1" smtClean="0">
                <a:solidFill>
                  <a:srgbClr val="002060"/>
                </a:solidFill>
                <a:effectLst>
                  <a:outerShdw blurRad="38100" dist="38100" dir="2700000" algn="tl">
                    <a:srgbClr val="000000">
                      <a:alpha val="43137"/>
                    </a:srgbClr>
                  </a:outerShdw>
                </a:effectLst>
                <a:latin typeface="FrankRuehl" pitchFamily="34" charset="-79"/>
                <a:cs typeface="FrankRuehl" pitchFamily="34" charset="-79"/>
              </a:rPr>
              <a:t>Sim</a:t>
            </a:r>
            <a:r>
              <a:rPr lang="en-US" sz="2800" dirty="0" smtClean="0">
                <a:solidFill>
                  <a:srgbClr val="002060"/>
                </a:solidFill>
                <a:effectLst>
                  <a:outerShdw blurRad="38100" dist="38100" dir="2700000" algn="tl">
                    <a:srgbClr val="000000">
                      <a:alpha val="43137"/>
                    </a:srgbClr>
                  </a:outerShdw>
                </a:effectLst>
                <a:latin typeface="FrankRuehl" pitchFamily="34" charset="-79"/>
                <a:cs typeface="FrankRuehl" pitchFamily="34" charset="-79"/>
              </a:rPr>
              <a:t>   103692</a:t>
            </a:r>
          </a:p>
          <a:p>
            <a:endParaRPr lang="en-US" sz="2800" dirty="0" smtClean="0">
              <a:solidFill>
                <a:srgbClr val="002060"/>
              </a:solidFill>
              <a:effectLst>
                <a:outerShdw blurRad="38100" dist="38100" dir="2700000" algn="tl">
                  <a:srgbClr val="000000">
                    <a:alpha val="43137"/>
                  </a:srgbClr>
                </a:outerShdw>
              </a:effectLst>
              <a:latin typeface="FrankRuehl" pitchFamily="34" charset="-79"/>
              <a:cs typeface="FrankRuehl" pitchFamily="34" charset="-79"/>
            </a:endParaRPr>
          </a:p>
          <a:p>
            <a:r>
              <a:rPr lang="en-US" sz="2800" dirty="0">
                <a:solidFill>
                  <a:srgbClr val="002060"/>
                </a:solidFill>
                <a:effectLst>
                  <a:outerShdw blurRad="38100" dist="38100" dir="2700000" algn="tl">
                    <a:srgbClr val="000000">
                      <a:alpha val="43137"/>
                    </a:srgbClr>
                  </a:outerShdw>
                </a:effectLst>
                <a:latin typeface="FrankRuehl" pitchFamily="34" charset="-79"/>
                <a:cs typeface="FrankRuehl" pitchFamily="34" charset="-79"/>
              </a:rPr>
              <a:t> </a:t>
            </a:r>
            <a:r>
              <a:rPr lang="en-US" sz="2800" dirty="0" smtClean="0">
                <a:solidFill>
                  <a:srgbClr val="002060"/>
                </a:solidFill>
                <a:effectLst>
                  <a:outerShdw blurRad="38100" dist="38100" dir="2700000" algn="tl">
                    <a:srgbClr val="000000">
                      <a:alpha val="43137"/>
                    </a:srgbClr>
                  </a:outerShdw>
                </a:effectLst>
                <a:latin typeface="FrankRuehl" pitchFamily="34" charset="-79"/>
                <a:cs typeface="FrankRuehl" pitchFamily="34" charset="-79"/>
              </a:rPr>
              <a:t>        -Ng </a:t>
            </a:r>
            <a:r>
              <a:rPr lang="en-US" sz="2800" dirty="0" err="1" smtClean="0">
                <a:solidFill>
                  <a:srgbClr val="002060"/>
                </a:solidFill>
                <a:effectLst>
                  <a:outerShdw blurRad="38100" dist="38100" dir="2700000" algn="tl">
                    <a:srgbClr val="000000">
                      <a:alpha val="43137"/>
                    </a:srgbClr>
                  </a:outerShdw>
                </a:effectLst>
                <a:latin typeface="FrankRuehl" pitchFamily="34" charset="-79"/>
                <a:cs typeface="FrankRuehl" pitchFamily="34" charset="-79"/>
              </a:rPr>
              <a:t>Pui</a:t>
            </a:r>
            <a:r>
              <a:rPr lang="en-US" sz="2800" dirty="0" smtClean="0">
                <a:solidFill>
                  <a:srgbClr val="002060"/>
                </a:solidFill>
                <a:effectLst>
                  <a:outerShdw blurRad="38100" dist="38100" dir="2700000" algn="tl">
                    <a:srgbClr val="000000">
                      <a:alpha val="43137"/>
                    </a:srgbClr>
                  </a:outerShdw>
                </a:effectLst>
                <a:latin typeface="FrankRuehl" pitchFamily="34" charset="-79"/>
                <a:cs typeface="FrankRuehl" pitchFamily="34" charset="-79"/>
              </a:rPr>
              <a:t> </a:t>
            </a:r>
            <a:r>
              <a:rPr lang="en-US" sz="2800" dirty="0" err="1" smtClean="0">
                <a:solidFill>
                  <a:srgbClr val="002060"/>
                </a:solidFill>
                <a:effectLst>
                  <a:outerShdw blurRad="38100" dist="38100" dir="2700000" algn="tl">
                    <a:srgbClr val="000000">
                      <a:alpha val="43137"/>
                    </a:srgbClr>
                  </a:outerShdw>
                </a:effectLst>
                <a:latin typeface="FrankRuehl" pitchFamily="34" charset="-79"/>
                <a:cs typeface="FrankRuehl" pitchFamily="34" charset="-79"/>
              </a:rPr>
              <a:t>Yeen</a:t>
            </a:r>
            <a:r>
              <a:rPr lang="en-US" sz="2800" dirty="0" smtClean="0">
                <a:solidFill>
                  <a:srgbClr val="002060"/>
                </a:solidFill>
                <a:effectLst>
                  <a:outerShdw blurRad="38100" dist="38100" dir="2700000" algn="tl">
                    <a:srgbClr val="000000">
                      <a:alpha val="43137"/>
                    </a:srgbClr>
                  </a:outerShdw>
                </a:effectLst>
                <a:latin typeface="FrankRuehl" pitchFamily="34" charset="-79"/>
                <a:cs typeface="FrankRuehl" pitchFamily="34" charset="-79"/>
              </a:rPr>
              <a:t>   103724</a:t>
            </a:r>
          </a:p>
          <a:p>
            <a:endParaRPr lang="en-MY" dirty="0"/>
          </a:p>
        </p:txBody>
      </p:sp>
      <p:cxnSp>
        <p:nvCxnSpPr>
          <p:cNvPr id="4" name="Straight Connector 3"/>
          <p:cNvCxnSpPr/>
          <p:nvPr/>
        </p:nvCxnSpPr>
        <p:spPr>
          <a:xfrm>
            <a:off x="357158" y="1428736"/>
            <a:ext cx="228601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715140" y="1500174"/>
            <a:ext cx="242886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14876" y="2285992"/>
            <a:ext cx="292895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500826" y="3143248"/>
            <a:ext cx="221457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71538" y="3214686"/>
            <a:ext cx="85725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643702" y="4000504"/>
            <a:ext cx="150019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42910" y="4000504"/>
            <a:ext cx="235745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715008" y="4786322"/>
            <a:ext cx="164307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714480" y="4857760"/>
            <a:ext cx="57150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929190" y="5715016"/>
            <a:ext cx="3357586"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71472" y="5786454"/>
            <a:ext cx="1000132"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472" y="642918"/>
            <a:ext cx="5647701" cy="1754326"/>
          </a:xfrm>
          <a:prstGeom prst="rect">
            <a:avLst/>
          </a:prstGeom>
          <a:noFill/>
          <a:effectLst>
            <a:outerShdw blurRad="63500" sx="102000" sy="102000" algn="ctr" rotWithShape="0">
              <a:schemeClr val="accent1">
                <a:lumMod val="75000"/>
                <a:alpha val="40000"/>
              </a:schemeClr>
            </a:outerShdw>
          </a:effectLst>
        </p:spPr>
        <p:txBody>
          <a:bodyPr wrap="non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FrankRuehl" pitchFamily="34" charset="-79"/>
              </a:rPr>
              <a:t>INTRODUCTION:</a:t>
            </a:r>
          </a:p>
          <a:p>
            <a:pPr algn="ct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TextBox 3"/>
          <p:cNvSpPr txBox="1"/>
          <p:nvPr/>
        </p:nvSpPr>
        <p:spPr>
          <a:xfrm>
            <a:off x="857224" y="1785926"/>
            <a:ext cx="7429552" cy="4154984"/>
          </a:xfrm>
          <a:prstGeom prst="rect">
            <a:avLst/>
          </a:prstGeom>
          <a:noFill/>
        </p:spPr>
        <p:txBody>
          <a:bodyPr wrap="square" rtlCol="0">
            <a:spAutoFit/>
          </a:bodyPr>
          <a:lstStyle/>
          <a:p>
            <a:r>
              <a:rPr lang="en-US" sz="2400" dirty="0" smtClean="0">
                <a:latin typeface="Baskerville Old Face" pitchFamily="18" charset="0"/>
              </a:rPr>
              <a:t>We visited George Town on 13</a:t>
            </a:r>
            <a:r>
              <a:rPr lang="en-US" sz="2400" baseline="30000" dirty="0" smtClean="0">
                <a:latin typeface="Baskerville Old Face" pitchFamily="18" charset="0"/>
              </a:rPr>
              <a:t>th</a:t>
            </a:r>
            <a:r>
              <a:rPr lang="en-US" sz="2400" dirty="0" smtClean="0">
                <a:latin typeface="Baskerville Old Face" pitchFamily="18" charset="0"/>
              </a:rPr>
              <a:t> August 2009 to do our research on the spaces of the World Heritage Site. After consideration, we have decided our theme to be </a:t>
            </a:r>
            <a:r>
              <a:rPr lang="en-US" sz="2400" b="1" dirty="0" smtClean="0">
                <a:latin typeface="Baskerville Old Face" pitchFamily="18" charset="0"/>
              </a:rPr>
              <a:t>RELIGIOUS</a:t>
            </a:r>
            <a:r>
              <a:rPr lang="en-US" sz="2400" dirty="0" smtClean="0">
                <a:latin typeface="Baskerville Old Face" pitchFamily="18" charset="0"/>
              </a:rPr>
              <a:t>. We want to explore about the spaces and forms of historical buildings of different religions. </a:t>
            </a:r>
          </a:p>
          <a:p>
            <a:endParaRPr lang="en-US" sz="2400" dirty="0">
              <a:latin typeface="Baskerville Old Face" pitchFamily="18" charset="0"/>
            </a:endParaRPr>
          </a:p>
          <a:p>
            <a:r>
              <a:rPr lang="en-US" sz="2400" dirty="0" smtClean="0">
                <a:latin typeface="Baskerville Old Face" pitchFamily="18" charset="0"/>
              </a:rPr>
              <a:t>	The three places we chose were </a:t>
            </a:r>
            <a:r>
              <a:rPr lang="en-US" sz="2400" b="1" dirty="0" err="1" smtClean="0">
                <a:latin typeface="Baskerville Old Face" pitchFamily="18" charset="0"/>
              </a:rPr>
              <a:t>Lebuh</a:t>
            </a:r>
            <a:r>
              <a:rPr lang="en-US" sz="2400" b="1" dirty="0" smtClean="0">
                <a:latin typeface="Baskerville Old Face" pitchFamily="18" charset="0"/>
              </a:rPr>
              <a:t> </a:t>
            </a:r>
            <a:r>
              <a:rPr lang="en-US" sz="2400" b="1" dirty="0" err="1" smtClean="0">
                <a:latin typeface="Baskerville Old Face" pitchFamily="18" charset="0"/>
              </a:rPr>
              <a:t>Acheh</a:t>
            </a:r>
            <a:r>
              <a:rPr lang="en-US" sz="2400" b="1" dirty="0" smtClean="0">
                <a:latin typeface="Baskerville Old Face" pitchFamily="18" charset="0"/>
              </a:rPr>
              <a:t> Malay Mosque</a:t>
            </a:r>
            <a:r>
              <a:rPr lang="en-US" sz="2400" dirty="0" smtClean="0">
                <a:latin typeface="Baskerville Old Face" pitchFamily="18" charset="0"/>
              </a:rPr>
              <a:t>,  </a:t>
            </a:r>
            <a:r>
              <a:rPr lang="en-US" sz="2400" b="1" dirty="0" err="1" smtClean="0">
                <a:latin typeface="Baskerville Old Face" pitchFamily="18" charset="0"/>
              </a:rPr>
              <a:t>Khoo</a:t>
            </a:r>
            <a:r>
              <a:rPr lang="en-US" sz="2400" b="1" dirty="0" smtClean="0">
                <a:latin typeface="Baskerville Old Face" pitchFamily="18" charset="0"/>
              </a:rPr>
              <a:t> </a:t>
            </a:r>
            <a:r>
              <a:rPr lang="en-US" sz="2400" b="1" dirty="0" err="1" smtClean="0">
                <a:latin typeface="Baskerville Old Face" pitchFamily="18" charset="0"/>
              </a:rPr>
              <a:t>Kongsi</a:t>
            </a:r>
            <a:r>
              <a:rPr lang="en-US" sz="2400" b="1" dirty="0">
                <a:latin typeface="Baskerville Old Face" pitchFamily="18" charset="0"/>
              </a:rPr>
              <a:t> </a:t>
            </a:r>
            <a:r>
              <a:rPr lang="en-US" sz="2400" dirty="0" smtClean="0">
                <a:latin typeface="Baskerville Old Face" pitchFamily="18" charset="0"/>
              </a:rPr>
              <a:t>and </a:t>
            </a:r>
            <a:r>
              <a:rPr lang="en-US" sz="2400" b="1" dirty="0" err="1" smtClean="0">
                <a:latin typeface="Baskerville Old Face" pitchFamily="18" charset="0"/>
              </a:rPr>
              <a:t>Mahamariamman</a:t>
            </a:r>
            <a:r>
              <a:rPr lang="en-US" sz="2400" b="1" dirty="0" smtClean="0">
                <a:latin typeface="Baskerville Old Face" pitchFamily="18" charset="0"/>
              </a:rPr>
              <a:t> Temple</a:t>
            </a:r>
            <a:r>
              <a:rPr lang="en-US" sz="2400" dirty="0" smtClean="0">
                <a:latin typeface="Baskerville Old Face" pitchFamily="18" charset="0"/>
              </a:rPr>
              <a:t>. The main reason we chose these places were because they are the origin of religion of major races in Malaysia. </a:t>
            </a:r>
            <a:endParaRPr lang="en-MY" sz="2400" dirty="0">
              <a:latin typeface="Baskerville Old Face"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14744" y="3214686"/>
            <a:ext cx="3429024" cy="369332"/>
          </a:xfrm>
          <a:prstGeom prst="rect">
            <a:avLst/>
          </a:prstGeom>
          <a:noFill/>
        </p:spPr>
        <p:txBody>
          <a:bodyPr wrap="square" rtlCol="0">
            <a:spAutoFit/>
          </a:bodyPr>
          <a:lstStyle/>
          <a:p>
            <a:r>
              <a:rPr lang="en-US" b="1" dirty="0" err="1" smtClean="0">
                <a:latin typeface="Baskerville Old Face" pitchFamily="18" charset="0"/>
              </a:rPr>
              <a:t>Lebuh</a:t>
            </a:r>
            <a:r>
              <a:rPr lang="en-US" b="1" dirty="0" smtClean="0">
                <a:latin typeface="Baskerville Old Face" pitchFamily="18" charset="0"/>
              </a:rPr>
              <a:t> </a:t>
            </a:r>
            <a:r>
              <a:rPr lang="en-US" b="1" dirty="0" err="1" smtClean="0">
                <a:latin typeface="Baskerville Old Face" pitchFamily="18" charset="0"/>
              </a:rPr>
              <a:t>Acheh</a:t>
            </a:r>
            <a:r>
              <a:rPr lang="en-US" b="1" dirty="0" smtClean="0">
                <a:latin typeface="Baskerville Old Face" pitchFamily="18" charset="0"/>
              </a:rPr>
              <a:t> Malay Mosque</a:t>
            </a:r>
            <a:endParaRPr lang="en-MY" b="1" dirty="0">
              <a:latin typeface="Baskerville Old Face" pitchFamily="18" charset="0"/>
            </a:endParaRPr>
          </a:p>
        </p:txBody>
      </p:sp>
      <p:sp>
        <p:nvSpPr>
          <p:cNvPr id="5" name="TextBox 4"/>
          <p:cNvSpPr txBox="1"/>
          <p:nvPr/>
        </p:nvSpPr>
        <p:spPr>
          <a:xfrm>
            <a:off x="142844" y="4214819"/>
            <a:ext cx="5000660" cy="3139321"/>
          </a:xfrm>
          <a:prstGeom prst="rect">
            <a:avLst/>
          </a:prstGeom>
          <a:noFill/>
        </p:spPr>
        <p:txBody>
          <a:bodyPr wrap="square" rtlCol="0">
            <a:spAutoFit/>
          </a:bodyPr>
          <a:lstStyle/>
          <a:p>
            <a:pPr>
              <a:buFont typeface="Arial" pitchFamily="34" charset="0"/>
              <a:buChar char="•"/>
            </a:pPr>
            <a:r>
              <a:rPr lang="en-US" dirty="0" smtClean="0">
                <a:latin typeface="Baskerville Old Face" pitchFamily="18" charset="0"/>
              </a:rPr>
              <a:t>The approximate size of this mosque is 2000 square </a:t>
            </a:r>
            <a:r>
              <a:rPr lang="en-US" dirty="0" err="1" smtClean="0">
                <a:latin typeface="Baskerville Old Face" pitchFamily="18" charset="0"/>
              </a:rPr>
              <a:t>metres</a:t>
            </a:r>
            <a:r>
              <a:rPr lang="en-US" dirty="0" smtClean="0">
                <a:latin typeface="Baskerville Old Face" pitchFamily="18" charset="0"/>
              </a:rPr>
              <a:t>. </a:t>
            </a:r>
          </a:p>
          <a:p>
            <a:pPr>
              <a:buFont typeface="Arial" pitchFamily="34" charset="0"/>
              <a:buChar char="•"/>
            </a:pPr>
            <a:r>
              <a:rPr lang="en-US" dirty="0" smtClean="0">
                <a:latin typeface="Baskerville Old Face" pitchFamily="18" charset="0"/>
              </a:rPr>
              <a:t>The main function of this mosque serves for praying  purposes where the Muslims worship Allah.</a:t>
            </a:r>
            <a:r>
              <a:rPr lang="en-US" dirty="0">
                <a:latin typeface="Baskerville Old Face" pitchFamily="18" charset="0"/>
              </a:rPr>
              <a:t> </a:t>
            </a:r>
            <a:r>
              <a:rPr lang="en-US" dirty="0" smtClean="0">
                <a:latin typeface="Baskerville Old Face" pitchFamily="18" charset="0"/>
              </a:rPr>
              <a:t>Besides that, this mosque is also used for giving spiritual talks to motivate people.</a:t>
            </a:r>
            <a:endParaRPr lang="en-US" dirty="0">
              <a:latin typeface="Baskerville Old Face" pitchFamily="18" charset="0"/>
            </a:endParaRPr>
          </a:p>
          <a:p>
            <a:pPr>
              <a:buFont typeface="Arial" pitchFamily="34" charset="0"/>
              <a:buChar char="•"/>
            </a:pPr>
            <a:r>
              <a:rPr lang="en-US" dirty="0" err="1" smtClean="0">
                <a:latin typeface="Baskerville Old Face" pitchFamily="18" charset="0"/>
              </a:rPr>
              <a:t>Lebuh</a:t>
            </a:r>
            <a:r>
              <a:rPr lang="en-US" dirty="0" smtClean="0">
                <a:latin typeface="Baskerville Old Face" pitchFamily="18" charset="0"/>
              </a:rPr>
              <a:t> </a:t>
            </a:r>
            <a:r>
              <a:rPr lang="en-US" dirty="0" err="1" smtClean="0">
                <a:latin typeface="Baskerville Old Face" pitchFamily="18" charset="0"/>
              </a:rPr>
              <a:t>Acheh</a:t>
            </a:r>
            <a:r>
              <a:rPr lang="en-US" dirty="0" smtClean="0">
                <a:latin typeface="Baskerville Old Face" pitchFamily="18" charset="0"/>
              </a:rPr>
              <a:t> was founded in 1808 by the wealthy </a:t>
            </a:r>
            <a:r>
              <a:rPr lang="en-US" dirty="0" err="1">
                <a:latin typeface="Baskerville Old Face" pitchFamily="18" charset="0"/>
              </a:rPr>
              <a:t>A</a:t>
            </a:r>
            <a:r>
              <a:rPr lang="en-US" dirty="0" err="1" smtClean="0">
                <a:latin typeface="Baskerville Old Face" pitchFamily="18" charset="0"/>
              </a:rPr>
              <a:t>chehnese</a:t>
            </a:r>
            <a:r>
              <a:rPr lang="en-US" dirty="0" smtClean="0">
                <a:latin typeface="Baskerville Old Face" pitchFamily="18" charset="0"/>
              </a:rPr>
              <a:t> </a:t>
            </a:r>
            <a:r>
              <a:rPr lang="en-US" dirty="0" err="1" smtClean="0">
                <a:latin typeface="Baskerville Old Face" pitchFamily="18" charset="0"/>
              </a:rPr>
              <a:t>Tengku</a:t>
            </a:r>
            <a:r>
              <a:rPr lang="en-US" dirty="0">
                <a:latin typeface="Baskerville Old Face" pitchFamily="18" charset="0"/>
              </a:rPr>
              <a:t> </a:t>
            </a:r>
            <a:r>
              <a:rPr lang="en-US" dirty="0" err="1" smtClean="0">
                <a:latin typeface="Baskerville Old Face" pitchFamily="18" charset="0"/>
              </a:rPr>
              <a:t>Syed</a:t>
            </a:r>
            <a:r>
              <a:rPr lang="en-US" dirty="0" smtClean="0">
                <a:latin typeface="Baskerville Old Face" pitchFamily="18" charset="0"/>
              </a:rPr>
              <a:t> </a:t>
            </a:r>
            <a:r>
              <a:rPr lang="en-US" dirty="0" err="1" smtClean="0">
                <a:latin typeface="Baskerville Old Face" pitchFamily="18" charset="0"/>
              </a:rPr>
              <a:t>Hussain</a:t>
            </a:r>
            <a:r>
              <a:rPr lang="en-US" dirty="0" smtClean="0">
                <a:latin typeface="Baskerville Old Face" pitchFamily="18" charset="0"/>
              </a:rPr>
              <a:t> bin Abdul </a:t>
            </a:r>
            <a:r>
              <a:rPr lang="en-US" dirty="0" err="1" smtClean="0">
                <a:latin typeface="Baskerville Old Face" pitchFamily="18" charset="0"/>
              </a:rPr>
              <a:t>Rahman</a:t>
            </a:r>
            <a:r>
              <a:rPr lang="en-US" dirty="0" smtClean="0">
                <a:latin typeface="Baskerville Old Face" pitchFamily="18" charset="0"/>
              </a:rPr>
              <a:t>. </a:t>
            </a:r>
          </a:p>
          <a:p>
            <a:endParaRPr lang="en-US" dirty="0" smtClean="0">
              <a:latin typeface="Baskerville Old Face" pitchFamily="18" charset="0"/>
            </a:endParaRPr>
          </a:p>
          <a:p>
            <a:endParaRPr lang="en-MY" dirty="0">
              <a:latin typeface="Baskerville Old Face" pitchFamily="18" charset="0"/>
            </a:endParaRPr>
          </a:p>
        </p:txBody>
      </p:sp>
      <p:pic>
        <p:nvPicPr>
          <p:cNvPr id="6" name="Picture 5" descr="DSC01140.JPG"/>
          <p:cNvPicPr>
            <a:picLocks noChangeAspect="1"/>
          </p:cNvPicPr>
          <p:nvPr/>
        </p:nvPicPr>
        <p:blipFill>
          <a:blip r:embed="rId3"/>
          <a:stretch>
            <a:fillRect/>
          </a:stretch>
        </p:blipFill>
        <p:spPr>
          <a:xfrm>
            <a:off x="214282" y="214290"/>
            <a:ext cx="3036070" cy="3643338"/>
          </a:xfrm>
          <a:prstGeom prst="rect">
            <a:avLst/>
          </a:prstGeom>
          <a:ln w="228600" cap="sq" cmpd="thickThin">
            <a:solidFill>
              <a:srgbClr val="000000"/>
            </a:solidFill>
            <a:prstDash val="solid"/>
            <a:miter lim="800000"/>
          </a:ln>
          <a:effectLst>
            <a:innerShdw blurRad="76200">
              <a:srgbClr val="000000"/>
            </a:innerShdw>
          </a:effectLst>
        </p:spPr>
      </p:pic>
      <p:pic>
        <p:nvPicPr>
          <p:cNvPr id="8" name="Picture 7" descr="DSC01136.JPG"/>
          <p:cNvPicPr>
            <a:picLocks noChangeAspect="1"/>
          </p:cNvPicPr>
          <p:nvPr/>
        </p:nvPicPr>
        <p:blipFill>
          <a:blip r:embed="rId4"/>
          <a:stretch>
            <a:fillRect/>
          </a:stretch>
        </p:blipFill>
        <p:spPr>
          <a:xfrm>
            <a:off x="5580844" y="3929066"/>
            <a:ext cx="3348874" cy="2746079"/>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descr="DSCN4666.JPG"/>
          <p:cNvPicPr>
            <a:picLocks noChangeAspect="1"/>
          </p:cNvPicPr>
          <p:nvPr/>
        </p:nvPicPr>
        <p:blipFill>
          <a:blip r:embed="rId5" cstate="print"/>
          <a:stretch>
            <a:fillRect/>
          </a:stretch>
        </p:blipFill>
        <p:spPr>
          <a:xfrm>
            <a:off x="5072066" y="214290"/>
            <a:ext cx="3841629" cy="271464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428604"/>
            <a:ext cx="4000528" cy="2031325"/>
          </a:xfrm>
          <a:prstGeom prst="rect">
            <a:avLst/>
          </a:prstGeom>
          <a:noFill/>
        </p:spPr>
        <p:txBody>
          <a:bodyPr wrap="square" rtlCol="0">
            <a:spAutoFit/>
          </a:bodyPr>
          <a:lstStyle/>
          <a:p>
            <a:pPr algn="just">
              <a:buFont typeface="Arial" pitchFamily="34" charset="0"/>
              <a:buChar char="•"/>
            </a:pPr>
            <a:r>
              <a:rPr lang="en-US" dirty="0" err="1" smtClean="0">
                <a:latin typeface="Baskerville Old Face" pitchFamily="18" charset="0"/>
              </a:rPr>
              <a:t>Lebuh</a:t>
            </a:r>
            <a:r>
              <a:rPr lang="en-US" dirty="0" smtClean="0">
                <a:latin typeface="Baskerville Old Face" pitchFamily="18" charset="0"/>
              </a:rPr>
              <a:t> </a:t>
            </a:r>
            <a:r>
              <a:rPr lang="en-US" dirty="0" err="1" smtClean="0">
                <a:latin typeface="Baskerville Old Face" pitchFamily="18" charset="0"/>
              </a:rPr>
              <a:t>Acheh</a:t>
            </a:r>
            <a:r>
              <a:rPr lang="en-US" dirty="0" smtClean="0">
                <a:latin typeface="Baskerville Old Face" pitchFamily="18" charset="0"/>
              </a:rPr>
              <a:t> Malay Mosque is located at the southern end of George Town. There are many historical shop lots in front of the mosque. Apart from that, there are also </a:t>
            </a:r>
            <a:r>
              <a:rPr lang="en-US" dirty="0" err="1" smtClean="0">
                <a:latin typeface="Baskerville Old Face" pitchFamily="18" charset="0"/>
              </a:rPr>
              <a:t>malay</a:t>
            </a:r>
            <a:r>
              <a:rPr lang="en-US" dirty="0" smtClean="0">
                <a:latin typeface="Baskerville Old Face" pitchFamily="18" charset="0"/>
              </a:rPr>
              <a:t> traditional wooden houses surrounding the mosque. </a:t>
            </a:r>
          </a:p>
          <a:p>
            <a:pPr algn="just"/>
            <a:endParaRPr lang="en-US" dirty="0">
              <a:latin typeface="Baskerville Old Face" pitchFamily="18" charset="0"/>
            </a:endParaRPr>
          </a:p>
        </p:txBody>
      </p:sp>
      <p:sp>
        <p:nvSpPr>
          <p:cNvPr id="3" name="TextBox 2"/>
          <p:cNvSpPr txBox="1"/>
          <p:nvPr/>
        </p:nvSpPr>
        <p:spPr>
          <a:xfrm>
            <a:off x="4714876" y="4714884"/>
            <a:ext cx="3643338" cy="1477328"/>
          </a:xfrm>
          <a:prstGeom prst="rect">
            <a:avLst/>
          </a:prstGeom>
          <a:noFill/>
        </p:spPr>
        <p:txBody>
          <a:bodyPr wrap="square" rtlCol="0">
            <a:spAutoFit/>
          </a:bodyPr>
          <a:lstStyle/>
          <a:p>
            <a:r>
              <a:rPr lang="en-US" dirty="0" smtClean="0">
                <a:latin typeface="Baskerville Old Face" pitchFamily="18" charset="0"/>
              </a:rPr>
              <a:t>Based on our observation, we noticed a few modifications such as new canvas  which provides shade to protect from sunlight and stone chairs built by MPPP for people to rest.</a:t>
            </a:r>
            <a:endParaRPr lang="en-US" dirty="0">
              <a:latin typeface="Baskerville Old Face" pitchFamily="18" charset="0"/>
            </a:endParaRPr>
          </a:p>
        </p:txBody>
      </p:sp>
      <p:pic>
        <p:nvPicPr>
          <p:cNvPr id="4" name="Picture 3" descr="DSCN4662.JPG"/>
          <p:cNvPicPr>
            <a:picLocks noChangeAspect="1"/>
          </p:cNvPicPr>
          <p:nvPr/>
        </p:nvPicPr>
        <p:blipFill>
          <a:blip r:embed="rId3" cstate="print"/>
          <a:stretch>
            <a:fillRect/>
          </a:stretch>
        </p:blipFill>
        <p:spPr>
          <a:xfrm>
            <a:off x="4857752" y="285728"/>
            <a:ext cx="4009874" cy="3000396"/>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descr="DSC01143.JPG"/>
          <p:cNvPicPr>
            <a:picLocks noChangeAspect="1"/>
          </p:cNvPicPr>
          <p:nvPr/>
        </p:nvPicPr>
        <p:blipFill>
          <a:blip r:embed="rId4"/>
          <a:stretch>
            <a:fillRect/>
          </a:stretch>
        </p:blipFill>
        <p:spPr>
          <a:xfrm>
            <a:off x="285720" y="3524272"/>
            <a:ext cx="4064000" cy="3048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4286256"/>
            <a:ext cx="3500430" cy="2308324"/>
          </a:xfrm>
          <a:prstGeom prst="rect">
            <a:avLst/>
          </a:prstGeom>
          <a:noFill/>
        </p:spPr>
        <p:txBody>
          <a:bodyPr wrap="square" rtlCol="0">
            <a:spAutoFit/>
          </a:bodyPr>
          <a:lstStyle/>
          <a:p>
            <a:r>
              <a:rPr lang="en-US" dirty="0" smtClean="0">
                <a:latin typeface="Baskerville Old Face" pitchFamily="18" charset="0"/>
              </a:rPr>
              <a:t>The </a:t>
            </a:r>
            <a:r>
              <a:rPr lang="en-US" dirty="0" err="1" smtClean="0">
                <a:latin typeface="Baskerville Old Face" pitchFamily="18" charset="0"/>
              </a:rPr>
              <a:t>octad</a:t>
            </a:r>
            <a:r>
              <a:rPr lang="en-US" dirty="0" smtClean="0">
                <a:latin typeface="Baskerville Old Face" pitchFamily="18" charset="0"/>
              </a:rPr>
              <a:t> minaret shows the various communities of Penang such as the Chinese, Anglo-Indian and </a:t>
            </a:r>
            <a:r>
              <a:rPr lang="en-US" dirty="0" err="1" smtClean="0">
                <a:latin typeface="Baskerville Old Face" pitchFamily="18" charset="0"/>
              </a:rPr>
              <a:t>Achehnese</a:t>
            </a:r>
            <a:r>
              <a:rPr lang="en-US" dirty="0" smtClean="0">
                <a:latin typeface="Baskerville Old Face" pitchFamily="18" charset="0"/>
              </a:rPr>
              <a:t>. The attractive feature of this minaret includes the compass on the top that has the analogy of giving people the real direction in life. </a:t>
            </a:r>
            <a:endParaRPr lang="en-US" dirty="0">
              <a:latin typeface="Baskerville Old Face" pitchFamily="18" charset="0"/>
            </a:endParaRPr>
          </a:p>
        </p:txBody>
      </p:sp>
      <p:pic>
        <p:nvPicPr>
          <p:cNvPr id="3" name="Picture 2" descr="DSC01139.JPG"/>
          <p:cNvPicPr>
            <a:picLocks noChangeAspect="1"/>
          </p:cNvPicPr>
          <p:nvPr/>
        </p:nvPicPr>
        <p:blipFill>
          <a:blip r:embed="rId3"/>
          <a:stretch>
            <a:fillRect/>
          </a:stretch>
        </p:blipFill>
        <p:spPr>
          <a:xfrm>
            <a:off x="428597" y="357167"/>
            <a:ext cx="4572032" cy="3429024"/>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3" descr="SDC10180.JPG"/>
          <p:cNvPicPr>
            <a:picLocks noChangeAspect="1"/>
          </p:cNvPicPr>
          <p:nvPr/>
        </p:nvPicPr>
        <p:blipFill>
          <a:blip r:embed="rId4" cstate="print"/>
          <a:stretch>
            <a:fillRect/>
          </a:stretch>
        </p:blipFill>
        <p:spPr>
          <a:xfrm>
            <a:off x="4071934" y="2928933"/>
            <a:ext cx="4881565" cy="3661175"/>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0496" y="4357694"/>
            <a:ext cx="857256" cy="646331"/>
          </a:xfrm>
          <a:prstGeom prst="rect">
            <a:avLst/>
          </a:prstGeom>
          <a:noFill/>
        </p:spPr>
        <p:txBody>
          <a:bodyPr wrap="square" rtlCol="0">
            <a:spAutoFit/>
          </a:bodyPr>
          <a:lstStyle/>
          <a:p>
            <a:r>
              <a:rPr lang="en-US" dirty="0" err="1" smtClean="0">
                <a:latin typeface="Baskerville Old Face" pitchFamily="18" charset="0"/>
              </a:rPr>
              <a:t>Khoo</a:t>
            </a:r>
            <a:r>
              <a:rPr lang="en-US" dirty="0" smtClean="0">
                <a:latin typeface="Baskerville Old Face" pitchFamily="18" charset="0"/>
              </a:rPr>
              <a:t> </a:t>
            </a:r>
            <a:r>
              <a:rPr lang="en-US" dirty="0" err="1" smtClean="0">
                <a:latin typeface="Baskerville Old Face" pitchFamily="18" charset="0"/>
              </a:rPr>
              <a:t>Kongsi</a:t>
            </a:r>
            <a:endParaRPr lang="en-US" dirty="0">
              <a:latin typeface="Baskerville Old Face" pitchFamily="18" charset="0"/>
            </a:endParaRPr>
          </a:p>
        </p:txBody>
      </p:sp>
      <p:sp>
        <p:nvSpPr>
          <p:cNvPr id="3" name="TextBox 2"/>
          <p:cNvSpPr txBox="1"/>
          <p:nvPr/>
        </p:nvSpPr>
        <p:spPr>
          <a:xfrm>
            <a:off x="-32" y="244500"/>
            <a:ext cx="4357686" cy="3970318"/>
          </a:xfrm>
          <a:prstGeom prst="rect">
            <a:avLst/>
          </a:prstGeom>
          <a:noFill/>
        </p:spPr>
        <p:txBody>
          <a:bodyPr wrap="square" rtlCol="0">
            <a:spAutoFit/>
          </a:bodyPr>
          <a:lstStyle/>
          <a:p>
            <a:pPr>
              <a:buFont typeface="Arial" pitchFamily="34" charset="0"/>
              <a:buChar char="•"/>
            </a:pPr>
            <a:r>
              <a:rPr lang="en-US" dirty="0" smtClean="0">
                <a:latin typeface="Baskerville Old Face" pitchFamily="18" charset="0"/>
              </a:rPr>
              <a:t>The size of the temple including the residential area of the </a:t>
            </a:r>
            <a:r>
              <a:rPr lang="en-US" dirty="0" err="1" smtClean="0">
                <a:latin typeface="Baskerville Old Face" pitchFamily="18" charset="0"/>
              </a:rPr>
              <a:t>Khoo</a:t>
            </a:r>
            <a:r>
              <a:rPr lang="en-US" dirty="0" smtClean="0">
                <a:latin typeface="Baskerville Old Face" pitchFamily="18" charset="0"/>
              </a:rPr>
              <a:t> Clan is about 6000 square </a:t>
            </a:r>
            <a:r>
              <a:rPr lang="en-US" dirty="0" err="1" smtClean="0">
                <a:latin typeface="Baskerville Old Face" pitchFamily="18" charset="0"/>
              </a:rPr>
              <a:t>metres</a:t>
            </a:r>
            <a:r>
              <a:rPr lang="en-US" dirty="0" smtClean="0">
                <a:latin typeface="Baskerville Old Face" pitchFamily="18" charset="0"/>
              </a:rPr>
              <a:t>. </a:t>
            </a:r>
          </a:p>
          <a:p>
            <a:pPr>
              <a:buFont typeface="Arial" pitchFamily="34" charset="0"/>
              <a:buChar char="•"/>
            </a:pPr>
            <a:r>
              <a:rPr lang="en-US" dirty="0" smtClean="0">
                <a:latin typeface="Baskerville Old Face" pitchFamily="18" charset="0"/>
              </a:rPr>
              <a:t>The functions of the temple are thanksgiving to Ancestors with Dinner for graduates and clansmen who are awarded with title. Besides that, people use this temple to celebrate Chinese Festival. The temple also provide burial plot or columbarium to their clansmen and wives bury or to place their ashes.</a:t>
            </a:r>
          </a:p>
          <a:p>
            <a:pPr>
              <a:buFont typeface="Arial" pitchFamily="34" charset="0"/>
              <a:buChar char="•"/>
            </a:pPr>
            <a:r>
              <a:rPr lang="en-US" dirty="0" smtClean="0">
                <a:latin typeface="Baskerville Old Face" pitchFamily="18" charset="0"/>
              </a:rPr>
              <a:t>The temple was firstly built on 1851 and it was rebuilt from 1901 to 1906 after the big burnt down on 1894. </a:t>
            </a:r>
          </a:p>
          <a:p>
            <a:r>
              <a:rPr lang="en-US" dirty="0" smtClean="0">
                <a:latin typeface="Baskerville Old Face" pitchFamily="18" charset="0"/>
              </a:rPr>
              <a:t>  </a:t>
            </a:r>
          </a:p>
        </p:txBody>
      </p:sp>
      <p:pic>
        <p:nvPicPr>
          <p:cNvPr id="4" name="Picture 3" descr="DSCN4579.JPG"/>
          <p:cNvPicPr>
            <a:picLocks noChangeAspect="1"/>
          </p:cNvPicPr>
          <p:nvPr/>
        </p:nvPicPr>
        <p:blipFill>
          <a:blip r:embed="rId3" cstate="print"/>
          <a:stretch>
            <a:fillRect/>
          </a:stretch>
        </p:blipFill>
        <p:spPr>
          <a:xfrm>
            <a:off x="4479000" y="214290"/>
            <a:ext cx="4391768" cy="3286148"/>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descr="DSCN4641.JPG"/>
          <p:cNvPicPr>
            <a:picLocks noChangeAspect="1"/>
          </p:cNvPicPr>
          <p:nvPr/>
        </p:nvPicPr>
        <p:blipFill>
          <a:blip r:embed="rId4" cstate="print"/>
          <a:stretch>
            <a:fillRect/>
          </a:stretch>
        </p:blipFill>
        <p:spPr>
          <a:xfrm>
            <a:off x="5072066" y="3786190"/>
            <a:ext cx="3868805" cy="2894840"/>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descr="DSCN4639.JPG"/>
          <p:cNvPicPr>
            <a:picLocks noChangeAspect="1"/>
          </p:cNvPicPr>
          <p:nvPr/>
        </p:nvPicPr>
        <p:blipFill>
          <a:blip r:embed="rId5" cstate="print"/>
          <a:stretch>
            <a:fillRect/>
          </a:stretch>
        </p:blipFill>
        <p:spPr>
          <a:xfrm>
            <a:off x="285720" y="4150726"/>
            <a:ext cx="3429024" cy="2458865"/>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14290"/>
            <a:ext cx="4429156" cy="3139321"/>
          </a:xfrm>
          <a:prstGeom prst="rect">
            <a:avLst/>
          </a:prstGeom>
          <a:noFill/>
        </p:spPr>
        <p:txBody>
          <a:bodyPr wrap="square" rtlCol="0">
            <a:spAutoFit/>
          </a:bodyPr>
          <a:lstStyle/>
          <a:p>
            <a:r>
              <a:rPr lang="en-US" dirty="0" smtClean="0">
                <a:latin typeface="Baskerville Old Face" pitchFamily="18" charset="0"/>
              </a:rPr>
              <a:t>The temple is situated in Cannon Square in the middle of the oldest part of George Town and its pivotal building, Leong San Tong is hidden among </a:t>
            </a:r>
            <a:r>
              <a:rPr lang="en-US" dirty="0" smtClean="0">
                <a:latin typeface="Baskerville Old Face" pitchFamily="18" charset="0"/>
              </a:rPr>
              <a:t>the </a:t>
            </a:r>
            <a:r>
              <a:rPr lang="en-US" dirty="0" smtClean="0">
                <a:latin typeface="Baskerville Old Face" pitchFamily="18" charset="0"/>
              </a:rPr>
              <a:t>crowded </a:t>
            </a:r>
            <a:r>
              <a:rPr lang="en-US" dirty="0" smtClean="0">
                <a:latin typeface="Baskerville Old Face" pitchFamily="18" charset="0"/>
              </a:rPr>
              <a:t>terrace </a:t>
            </a:r>
            <a:r>
              <a:rPr lang="en-US" dirty="0" smtClean="0">
                <a:latin typeface="Baskerville Old Face" pitchFamily="18" charset="0"/>
              </a:rPr>
              <a:t>houses and shop houses of the </a:t>
            </a:r>
            <a:r>
              <a:rPr lang="en-US" dirty="0" smtClean="0">
                <a:latin typeface="Baskerville Old Face" pitchFamily="18" charset="0"/>
              </a:rPr>
              <a:t>clan’s </a:t>
            </a:r>
            <a:r>
              <a:rPr lang="en-US" dirty="0" smtClean="0">
                <a:latin typeface="Baskerville Old Face" pitchFamily="18" charset="0"/>
              </a:rPr>
              <a:t>residential area. In front of the temple is the opera theatre where short moral stories or </a:t>
            </a:r>
            <a:r>
              <a:rPr lang="en-US" dirty="0" smtClean="0">
                <a:latin typeface="Baskerville Old Face" pitchFamily="18" charset="0"/>
              </a:rPr>
              <a:t>experiences </a:t>
            </a:r>
            <a:r>
              <a:rPr lang="en-US" dirty="0" smtClean="0">
                <a:latin typeface="Baskerville Old Face" pitchFamily="18" charset="0"/>
              </a:rPr>
              <a:t>are to be recorded to let people understand the message. The clan’s residential area surrounding the Leong San Tong in the other hand are rented out to gain profit.</a:t>
            </a:r>
            <a:endParaRPr lang="en-MY" dirty="0">
              <a:latin typeface="Baskerville Old Face" pitchFamily="18" charset="0"/>
            </a:endParaRPr>
          </a:p>
        </p:txBody>
      </p:sp>
      <p:pic>
        <p:nvPicPr>
          <p:cNvPr id="3" name="Picture 2" descr="DSCN4615.JPG"/>
          <p:cNvPicPr>
            <a:picLocks noChangeAspect="1"/>
          </p:cNvPicPr>
          <p:nvPr/>
        </p:nvPicPr>
        <p:blipFill>
          <a:blip r:embed="rId3" cstate="print"/>
          <a:stretch>
            <a:fillRect/>
          </a:stretch>
        </p:blipFill>
        <p:spPr>
          <a:xfrm>
            <a:off x="6000760" y="214290"/>
            <a:ext cx="2928958" cy="2191599"/>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3" descr="DSCN4649.JPG"/>
          <p:cNvPicPr>
            <a:picLocks noChangeAspect="1"/>
          </p:cNvPicPr>
          <p:nvPr/>
        </p:nvPicPr>
        <p:blipFill>
          <a:blip r:embed="rId4" cstate="print"/>
          <a:stretch>
            <a:fillRect/>
          </a:stretch>
        </p:blipFill>
        <p:spPr>
          <a:xfrm>
            <a:off x="4786314" y="2214554"/>
            <a:ext cx="2959670" cy="2214578"/>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descr="DSCN4612.JPG"/>
          <p:cNvPicPr>
            <a:picLocks noChangeAspect="1"/>
          </p:cNvPicPr>
          <p:nvPr/>
        </p:nvPicPr>
        <p:blipFill>
          <a:blip r:embed="rId5" cstate="print"/>
          <a:stretch>
            <a:fillRect/>
          </a:stretch>
        </p:blipFill>
        <p:spPr>
          <a:xfrm>
            <a:off x="6929454" y="4000504"/>
            <a:ext cx="2031219" cy="2714620"/>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descr="DSC02912.JPG"/>
          <p:cNvPicPr>
            <a:picLocks noChangeAspect="1"/>
          </p:cNvPicPr>
          <p:nvPr/>
        </p:nvPicPr>
        <p:blipFill>
          <a:blip r:embed="rId6"/>
          <a:stretch>
            <a:fillRect/>
          </a:stretch>
        </p:blipFill>
        <p:spPr>
          <a:xfrm>
            <a:off x="3428992" y="4500570"/>
            <a:ext cx="2706678" cy="2030009"/>
          </a:xfrm>
          <a:prstGeom prst="rect">
            <a:avLst/>
          </a:prstGeom>
          <a:ln w="228600" cap="sq" cmpd="thickThin">
            <a:solidFill>
              <a:srgbClr val="000000"/>
            </a:solidFill>
            <a:prstDash val="solid"/>
            <a:miter lim="800000"/>
          </a:ln>
          <a:effectLst>
            <a:innerShdw blurRad="76200">
              <a:srgbClr val="000000"/>
            </a:innerShdw>
          </a:effectLst>
        </p:spPr>
      </p:pic>
      <p:sp>
        <p:nvSpPr>
          <p:cNvPr id="7" name="TextBox 6"/>
          <p:cNvSpPr txBox="1"/>
          <p:nvPr/>
        </p:nvSpPr>
        <p:spPr>
          <a:xfrm>
            <a:off x="214282" y="3929066"/>
            <a:ext cx="2500330" cy="2308324"/>
          </a:xfrm>
          <a:prstGeom prst="rect">
            <a:avLst/>
          </a:prstGeom>
          <a:noFill/>
        </p:spPr>
        <p:txBody>
          <a:bodyPr wrap="square" rtlCol="0">
            <a:spAutoFit/>
          </a:bodyPr>
          <a:lstStyle/>
          <a:p>
            <a:r>
              <a:rPr lang="en-US" dirty="0" smtClean="0">
                <a:latin typeface="Baskerville Old Face" pitchFamily="18" charset="0"/>
              </a:rPr>
              <a:t>There is an constructing error in this temple where two of the beams shown in the picture didn’t put on the golden cravings after a renovation of  conflagration.</a:t>
            </a:r>
            <a:endParaRPr lang="en-MY" dirty="0">
              <a:latin typeface="Baskerville Old Face"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DC10163.JPG"/>
          <p:cNvPicPr>
            <a:picLocks noChangeAspect="1"/>
          </p:cNvPicPr>
          <p:nvPr/>
        </p:nvPicPr>
        <p:blipFill>
          <a:blip r:embed="rId3" cstate="print"/>
          <a:stretch>
            <a:fillRect/>
          </a:stretch>
        </p:blipFill>
        <p:spPr>
          <a:xfrm>
            <a:off x="4071934" y="3357562"/>
            <a:ext cx="4857784" cy="3329632"/>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3" descr="DSCN4605.JPG"/>
          <p:cNvPicPr>
            <a:picLocks noChangeAspect="1"/>
          </p:cNvPicPr>
          <p:nvPr/>
        </p:nvPicPr>
        <p:blipFill>
          <a:blip r:embed="rId4" cstate="print"/>
          <a:stretch>
            <a:fillRect/>
          </a:stretch>
        </p:blipFill>
        <p:spPr>
          <a:xfrm>
            <a:off x="142844" y="214290"/>
            <a:ext cx="4643470" cy="3214710"/>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descr="DSCN4608.JPG"/>
          <p:cNvPicPr>
            <a:picLocks noChangeAspect="1"/>
          </p:cNvPicPr>
          <p:nvPr/>
        </p:nvPicPr>
        <p:blipFill>
          <a:blip r:embed="rId5" cstate="print"/>
          <a:stretch>
            <a:fillRect/>
          </a:stretch>
        </p:blipFill>
        <p:spPr>
          <a:xfrm>
            <a:off x="357158" y="4000504"/>
            <a:ext cx="3297969" cy="2467710"/>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a:off x="5214942" y="357166"/>
            <a:ext cx="3643338" cy="923330"/>
          </a:xfrm>
          <a:prstGeom prst="rect">
            <a:avLst/>
          </a:prstGeom>
          <a:noFill/>
        </p:spPr>
        <p:txBody>
          <a:bodyPr wrap="square" rtlCol="0">
            <a:spAutoFit/>
          </a:bodyPr>
          <a:lstStyle/>
          <a:p>
            <a:r>
              <a:rPr lang="en-US" dirty="0" smtClean="0">
                <a:latin typeface="Baskerville Old Face" pitchFamily="18" charset="0"/>
              </a:rPr>
              <a:t>The ornament in this temple which is the Tiger symbolizes the beginning of everything</a:t>
            </a:r>
            <a:r>
              <a:rPr lang="en-US" dirty="0" smtClean="0"/>
              <a:t>. </a:t>
            </a:r>
            <a:endParaRPr lang="en-MY"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443</TotalTime>
  <Words>657</Words>
  <Application>Microsoft Office PowerPoint</Application>
  <PresentationFormat>On-screen Show (4:3)</PresentationFormat>
  <Paragraphs>54</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Trek</vt:lpstr>
      <vt:lpstr>PROJECT 4B  spaces of historic GEORGE TOWN </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4B  GEORGE TOWN SPACES</dc:title>
  <dc:creator>yeen</dc:creator>
  <cp:lastModifiedBy>Xinyee</cp:lastModifiedBy>
  <cp:revision>50</cp:revision>
  <dcterms:created xsi:type="dcterms:W3CDTF">2009-08-13T13:21:24Z</dcterms:created>
  <dcterms:modified xsi:type="dcterms:W3CDTF">2009-08-23T16:40:11Z</dcterms:modified>
</cp:coreProperties>
</file>